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1" r:id="rId1"/>
  </p:sldMasterIdLst>
  <p:notesMasterIdLst>
    <p:notesMasterId r:id="rId11"/>
  </p:notesMasterIdLst>
  <p:sldIdLst>
    <p:sldId id="256" r:id="rId2"/>
    <p:sldId id="258" r:id="rId3"/>
    <p:sldId id="264" r:id="rId4"/>
    <p:sldId id="260" r:id="rId5"/>
    <p:sldId id="262" r:id="rId6"/>
    <p:sldId id="261" r:id="rId7"/>
    <p:sldId id="263" r:id="rId8"/>
    <p:sldId id="265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an Osier" initials="SO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A01"/>
    <a:srgbClr val="EFFAFA"/>
    <a:srgbClr val="E6F7F8"/>
    <a:srgbClr val="D5F4F4"/>
    <a:srgbClr val="595959"/>
    <a:srgbClr val="FF9982"/>
    <a:srgbClr val="FF66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25" autoAdjust="0"/>
    <p:restoredTop sz="94660"/>
  </p:normalViewPr>
  <p:slideViewPr>
    <p:cSldViewPr snapToGrid="0">
      <p:cViewPr>
        <p:scale>
          <a:sx n="120" d="100"/>
          <a:sy n="120" d="100"/>
        </p:scale>
        <p:origin x="1504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smtClean="0">
                <a:solidFill>
                  <a:schemeClr val="tx1"/>
                </a:solidFill>
              </a:rPr>
              <a:t>Average System Wide </a:t>
            </a:r>
            <a:br>
              <a:rPr lang="en-US" b="1" dirty="0" smtClean="0">
                <a:solidFill>
                  <a:schemeClr val="tx1"/>
                </a:solidFill>
              </a:rPr>
            </a:br>
            <a:r>
              <a:rPr lang="en-US" b="1" dirty="0" smtClean="0">
                <a:solidFill>
                  <a:schemeClr val="tx1"/>
                </a:solidFill>
              </a:rPr>
              <a:t>MTA Trips by Day</a:t>
            </a:r>
            <a:endParaRPr lang="en-US" b="1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295717492578585"/>
          <c:y val="0.0031570639305445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 Daily Entries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</c:dPt>
          <c:dPt>
            <c:idx val="6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Sunday</c:v>
                </c:pt>
                <c:pt idx="1">
                  <c:v>Monday</c:v>
                </c:pt>
                <c:pt idx="2">
                  <c:v>Tuesday</c:v>
                </c:pt>
                <c:pt idx="3">
                  <c:v>Wednesday</c:v>
                </c:pt>
                <c:pt idx="4">
                  <c:v>Thursday</c:v>
                </c:pt>
                <c:pt idx="5">
                  <c:v>Friday</c:v>
                </c:pt>
                <c:pt idx="6">
                  <c:v>Saturday</c:v>
                </c:pt>
              </c:strCache>
            </c:strRef>
          </c:cat>
          <c:val>
            <c:numRef>
              <c:f>Sheet1!$B$2:$B$8</c:f>
              <c:numCache>
                <c:formatCode>#,##0</c:formatCode>
                <c:ptCount val="7"/>
                <c:pt idx="0">
                  <c:v>2.95995257142857E6</c:v>
                </c:pt>
                <c:pt idx="1">
                  <c:v>5.52135121428571E6</c:v>
                </c:pt>
                <c:pt idx="2">
                  <c:v>6.01265042857142E6</c:v>
                </c:pt>
                <c:pt idx="3">
                  <c:v>6.152397E6</c:v>
                </c:pt>
                <c:pt idx="4">
                  <c:v>6.12735278571428E6</c:v>
                </c:pt>
                <c:pt idx="5">
                  <c:v>5.81568464285714E6</c:v>
                </c:pt>
                <c:pt idx="6">
                  <c:v>3.6469717142857E6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59618416"/>
        <c:axId val="-2059611904"/>
      </c:barChart>
      <c:catAx>
        <c:axId val="-2059618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59611904"/>
        <c:crosses val="autoZero"/>
        <c:auto val="1"/>
        <c:lblAlgn val="ctr"/>
        <c:lblOffset val="100"/>
        <c:noMultiLvlLbl val="0"/>
      </c:catAx>
      <c:valAx>
        <c:axId val="-2059611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59618416"/>
        <c:crosses val="autoZero"/>
        <c:crossBetween val="between"/>
        <c:dispUnits>
          <c:builtInUnit val="millions"/>
          <c:dispUnitsLbl>
            <c:layout>
              <c:manualLayout>
                <c:xMode val="edge"/>
                <c:yMode val="edge"/>
                <c:x val="0.0134680134680135"/>
                <c:y val="0.390623520126282"/>
              </c:manualLayout>
            </c:layout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sz="133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dirty="0" smtClean="0"/>
                    <a:t>Trips (m)</a:t>
                  </a:r>
                  <a:endParaRPr lang="en-US" dirty="0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smtClean="0">
                <a:solidFill>
                  <a:schemeClr val="tx1"/>
                </a:solidFill>
              </a:rPr>
              <a:t>System Wide MTA Trips by Time on the Average Weekday</a:t>
            </a:r>
            <a:r>
              <a:rPr lang="en-US" b="0" dirty="0" smtClean="0">
                <a:solidFill>
                  <a:schemeClr val="tx1"/>
                </a:solidFill>
              </a:rPr>
              <a:t>*</a:t>
            </a:r>
            <a:endParaRPr lang="en-US" b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44138251725616"/>
          <c:y val="0.07483796849371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1468786134343"/>
          <c:y val="0.302315315835857"/>
          <c:w val="0.777694124072502"/>
          <c:h val="0.601143785491159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 Daily Entries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rgbClr val="00B0F0"/>
                </a:solidFill>
                <a:round/>
              </a:ln>
              <a:effectLst/>
            </c:spPr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rgbClr val="00B0F0"/>
                </a:solidFill>
                <a:round/>
              </a:ln>
              <a:effectLst/>
            </c:spPr>
          </c:dPt>
          <c:xVal>
            <c:numRef>
              <c:f>Sheet1!$A$2:$A$7</c:f>
              <c:numCache>
                <c:formatCode>h:mm\ AM/PM</c:formatCode>
                <c:ptCount val="6"/>
                <c:pt idx="0">
                  <c:v>0.0833333333333333</c:v>
                </c:pt>
                <c:pt idx="1">
                  <c:v>0.25</c:v>
                </c:pt>
                <c:pt idx="2">
                  <c:v>0.416666666666667</c:v>
                </c:pt>
                <c:pt idx="3">
                  <c:v>0.583333333333333</c:v>
                </c:pt>
                <c:pt idx="4">
                  <c:v>0.75</c:v>
                </c:pt>
                <c:pt idx="5">
                  <c:v>0.916666666666667</c:v>
                </c:pt>
              </c:numCache>
            </c:numRef>
          </c:xVal>
          <c:yVal>
            <c:numRef>
              <c:f>Sheet1!$B$2:$B$7</c:f>
              <c:numCache>
                <c:formatCode>#,##0</c:formatCode>
                <c:ptCount val="6"/>
                <c:pt idx="0">
                  <c:v>7581.92505353319</c:v>
                </c:pt>
                <c:pt idx="1">
                  <c:v>67257.4946466809</c:v>
                </c:pt>
                <c:pt idx="2">
                  <c:v>119772.856531049</c:v>
                </c:pt>
                <c:pt idx="3">
                  <c:v>101108.267665952</c:v>
                </c:pt>
                <c:pt idx="4">
                  <c:v>154703.554603854</c:v>
                </c:pt>
                <c:pt idx="5">
                  <c:v>50963.2119914346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75713872"/>
        <c:axId val="2075709184"/>
      </c:scatterChart>
      <c:valAx>
        <c:axId val="2075713872"/>
        <c:scaling>
          <c:orientation val="minMax"/>
          <c:max val="1.0"/>
        </c:scaling>
        <c:delete val="0"/>
        <c:axPos val="b"/>
        <c:numFmt formatCode="[$-409]h\ AM/PM;@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5709184"/>
        <c:crosses val="autoZero"/>
        <c:crossBetween val="midCat"/>
        <c:majorUnit val="0.25"/>
      </c:valAx>
      <c:valAx>
        <c:axId val="2075709184"/>
        <c:scaling>
          <c:orientation val="minMax"/>
          <c:max val="2000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Trips (k)</a:t>
                </a:r>
                <a:endParaRPr 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5713872"/>
        <c:crosses val="autoZero"/>
        <c:crossBetween val="midCat"/>
        <c:majorUnit val="50000.0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smtClean="0">
                <a:solidFill>
                  <a:schemeClr val="tx1"/>
                </a:solidFill>
              </a:rPr>
              <a:t>Average</a:t>
            </a:r>
            <a:r>
              <a:rPr lang="en-US" b="1" baseline="0" dirty="0" smtClean="0">
                <a:solidFill>
                  <a:schemeClr val="tx1"/>
                </a:solidFill>
              </a:rPr>
              <a:t> Daily Entries </a:t>
            </a:r>
            <a:r>
              <a:rPr lang="en-US" b="1" dirty="0" smtClean="0">
                <a:solidFill>
                  <a:schemeClr val="tx1"/>
                </a:solidFill>
              </a:rPr>
              <a:t>During Evening Rush Hour – Top 10</a:t>
            </a:r>
            <a:endParaRPr lang="en-US" b="1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78000286604451"/>
          <c:y val="0.219289660615627"/>
          <c:w val="0.517810142809797"/>
          <c:h val="0.70812356768687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 Daily Entries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34 ST-HERALD SQ </c:v>
                </c:pt>
                <c:pt idx="1">
                  <c:v>42 ST-GRD CNTRL </c:v>
                </c:pt>
                <c:pt idx="2">
                  <c:v>42 ST-TIMES SQ </c:v>
                </c:pt>
                <c:pt idx="3">
                  <c:v>47-50 ST-ROCK </c:v>
                </c:pt>
                <c:pt idx="4">
                  <c:v>59 ST-COLUMBUS </c:v>
                </c:pt>
                <c:pt idx="5">
                  <c:v>14 ST-UNION SQ </c:v>
                </c:pt>
                <c:pt idx="6">
                  <c:v>FULTON ST </c:v>
                </c:pt>
                <c:pt idx="7">
                  <c:v>34 ST-PENN STA </c:v>
                </c:pt>
                <c:pt idx="8">
                  <c:v>59 ST - 456NQR </c:v>
                </c:pt>
                <c:pt idx="9">
                  <c:v>LEXINGTON-53 ST </c:v>
                </c:pt>
              </c:strCache>
            </c:strRef>
          </c:cat>
          <c:val>
            <c:numRef>
              <c:f>Sheet1!$B$2:$B$11</c:f>
              <c:numCache>
                <c:formatCode>#,##0</c:formatCode>
                <c:ptCount val="10"/>
                <c:pt idx="0">
                  <c:v>51582.6</c:v>
                </c:pt>
                <c:pt idx="1">
                  <c:v>49711.84285714285</c:v>
                </c:pt>
                <c:pt idx="2">
                  <c:v>42214.95714285714</c:v>
                </c:pt>
                <c:pt idx="3">
                  <c:v>37047.44285714285</c:v>
                </c:pt>
                <c:pt idx="4">
                  <c:v>30131.17142857143</c:v>
                </c:pt>
                <c:pt idx="5">
                  <c:v>29059.74285714286</c:v>
                </c:pt>
                <c:pt idx="6">
                  <c:v>28047.68571428572</c:v>
                </c:pt>
                <c:pt idx="7">
                  <c:v>24922.17142857143</c:v>
                </c:pt>
                <c:pt idx="8">
                  <c:v>23765.47142857143</c:v>
                </c:pt>
                <c:pt idx="9">
                  <c:v>23603.57142857143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75527440"/>
        <c:axId val="2075522448"/>
      </c:barChart>
      <c:catAx>
        <c:axId val="207552744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5522448"/>
        <c:crosses val="autoZero"/>
        <c:auto val="1"/>
        <c:lblAlgn val="ctr"/>
        <c:lblOffset val="100"/>
        <c:noMultiLvlLbl val="0"/>
      </c:catAx>
      <c:valAx>
        <c:axId val="20755224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Entries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560796384136278"/>
              <c:y val="0.94132173489274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 cap="flat">
            <a:solidFill>
              <a:schemeClr val="bg1">
                <a:lumMod val="75000"/>
              </a:schemeClr>
            </a:solidFill>
            <a:prstDash val="dash"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5527440"/>
        <c:crosses val="max"/>
        <c:crossBetween val="between"/>
        <c:majorUnit val="80000.0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3F87D4-D093-FF4A-8C84-AB43AA89B426}" type="datetimeFigureOut">
              <a:rPr lang="en-US" smtClean="0"/>
              <a:t>9/25/15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94B61-0F8A-E84C-9538-6376B892B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53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594B61-0F8A-E84C-9538-6376B892BB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7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rgbClr val="FF4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3545723"/>
            <a:ext cx="7543800" cy="1282974"/>
          </a:xfrm>
        </p:spPr>
        <p:txBody>
          <a:bodyPr anchor="b">
            <a:noAutofit/>
          </a:bodyPr>
          <a:lstStyle>
            <a:lvl1pPr algn="l">
              <a:lnSpc>
                <a:spcPct val="85000"/>
              </a:lnSpc>
              <a:defRPr sz="4800" b="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4959206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846985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805303" y="2959479"/>
            <a:ext cx="75864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METIS DATA SCIENCE</a:t>
            </a:r>
            <a:endParaRPr lang="en-US" sz="3200" b="1" dirty="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>
          <a:xfrm>
            <a:off x="470602" y="6446914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Metis Data Science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360" y="1144747"/>
            <a:ext cx="1451785" cy="1814732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 userDrawn="1"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biLevel thresh="25000"/>
          </a:blip>
          <a:stretch>
            <a:fillRect/>
          </a:stretch>
        </p:blipFill>
        <p:spPr>
          <a:xfrm>
            <a:off x="90514" y="6459786"/>
            <a:ext cx="348698" cy="34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905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439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274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5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195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rgbClr val="FF4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Date Placeholder 3"/>
          <p:cNvSpPr txBox="1">
            <a:spLocks/>
          </p:cNvSpPr>
          <p:nvPr userDrawn="1"/>
        </p:nvSpPr>
        <p:spPr>
          <a:xfrm>
            <a:off x="470602" y="6446914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Metis Data Science</a:t>
            </a:r>
            <a:endParaRPr lang="en-US" dirty="0"/>
          </a:p>
        </p:txBody>
      </p:sp>
      <p:pic>
        <p:nvPicPr>
          <p:cNvPr id="12" name="Picture 11"/>
          <p:cNvPicPr>
            <a:picLocks/>
          </p:cNvPicPr>
          <p:nvPr userDrawn="1"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biLevel thresh="25000"/>
          </a:blip>
          <a:stretch>
            <a:fillRect/>
          </a:stretch>
        </p:blipFill>
        <p:spPr>
          <a:xfrm>
            <a:off x="90514" y="6459786"/>
            <a:ext cx="348698" cy="34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23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rgbClr val="FF4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/>
          </p:cNvPicPr>
          <p:nvPr userDrawn="1"/>
        </p:nvPicPr>
        <p:blipFill>
          <a:blip r:embed="rId8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biLevel thresh="25000"/>
          </a:blip>
          <a:stretch>
            <a:fillRect/>
          </a:stretch>
        </p:blipFill>
        <p:spPr>
          <a:xfrm>
            <a:off x="90514" y="6459786"/>
            <a:ext cx="348698" cy="348698"/>
          </a:xfrm>
          <a:prstGeom prst="rect">
            <a:avLst/>
          </a:prstGeom>
        </p:spPr>
      </p:pic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470602" y="6446914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Metis 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75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66" r:id="rId4"/>
    <p:sldLayoutId id="2147483667" r:id="rId5"/>
    <p:sldLayoutId id="2147483668" r:id="rId6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rgbClr val="FF4A0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 smtClean="0">
                <a:solidFill>
                  <a:srgbClr val="FF4A01"/>
                </a:solidFill>
              </a:rPr>
              <a:t>MTA Turnstile Analysis </a:t>
            </a:r>
            <a:br>
              <a:rPr lang="en-US" sz="4000" dirty="0" smtClean="0">
                <a:solidFill>
                  <a:srgbClr val="FF4A01"/>
                </a:solidFill>
              </a:rPr>
            </a:br>
            <a:r>
              <a:rPr lang="en-US" sz="2400" i="1" dirty="0" smtClean="0"/>
              <a:t>Preliminary Findings</a:t>
            </a:r>
            <a:endParaRPr lang="en-US" sz="24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b="1" cap="none" dirty="0" smtClean="0">
                <a:solidFill>
                  <a:schemeClr val="tx1"/>
                </a:solidFill>
              </a:rPr>
              <a:t>Prepared for: </a:t>
            </a:r>
            <a:r>
              <a:rPr lang="en-US" sz="2000" b="1" cap="none" dirty="0">
                <a:solidFill>
                  <a:srgbClr val="FF4A01"/>
                </a:solidFill>
              </a:rPr>
              <a:t>WomenTechWomenYes International</a:t>
            </a:r>
            <a:endParaRPr lang="en-US" sz="2000" b="1" cap="none" dirty="0" smtClean="0">
              <a:solidFill>
                <a:srgbClr val="FF4A01"/>
              </a:solidFill>
            </a:endParaRPr>
          </a:p>
          <a:p>
            <a:r>
              <a:rPr lang="en-US" sz="1600" b="1" cap="none" dirty="0" smtClean="0">
                <a:solidFill>
                  <a:schemeClr val="bg1">
                    <a:lumMod val="50000"/>
                  </a:schemeClr>
                </a:solidFill>
              </a:rPr>
              <a:t>September 25, 2015</a:t>
            </a:r>
            <a:endParaRPr 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022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Metis has been engaged to help WTWY optimize the placement of their street teams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1113" y="1952641"/>
            <a:ext cx="1884748" cy="267915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Background   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331112" y="4849368"/>
            <a:ext cx="1884748" cy="1285303"/>
          </a:xfrm>
          <a:prstGeom prst="rect">
            <a:avLst/>
          </a:prstGeom>
          <a:solidFill>
            <a:srgbClr val="FF4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smtClean="0"/>
              <a:t>Objective      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392327" y="2036213"/>
            <a:ext cx="62838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600" dirty="0"/>
              <a:t>WomenTechWomenYes (WTWY) has an annual gala at the beginning of the summer each </a:t>
            </a:r>
            <a:r>
              <a:rPr lang="en-US" sz="1600" dirty="0" smtClean="0"/>
              <a:t>year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WTWY wants to </a:t>
            </a:r>
            <a:r>
              <a:rPr lang="en-US" sz="1600" dirty="0"/>
              <a:t>fill </a:t>
            </a:r>
            <a:r>
              <a:rPr lang="en-US" sz="1600" dirty="0" smtClean="0"/>
              <a:t>their event </a:t>
            </a:r>
            <a:r>
              <a:rPr lang="en-US" sz="1600" dirty="0"/>
              <a:t>space with individuals passionate about increasing the participation of women in technology, and to concurrently build awareness and </a:t>
            </a:r>
            <a:r>
              <a:rPr lang="en-US" sz="1600" dirty="0" smtClean="0"/>
              <a:t>reach</a:t>
            </a:r>
            <a:endParaRPr lang="en-US" sz="1600" dirty="0"/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WTWY places </a:t>
            </a:r>
            <a:r>
              <a:rPr lang="en-US" sz="1600" dirty="0"/>
              <a:t>street teams at entrances to subway </a:t>
            </a:r>
            <a:r>
              <a:rPr lang="en-US" sz="1600" dirty="0" smtClean="0"/>
              <a:t>stations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The </a:t>
            </a:r>
            <a:r>
              <a:rPr lang="en-US" sz="1600" dirty="0"/>
              <a:t>street teams collect email addresses and those who sign up are sent free tickets to </a:t>
            </a:r>
            <a:r>
              <a:rPr lang="en-US" sz="1600" dirty="0" smtClean="0"/>
              <a:t>the gala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WTWF’s street </a:t>
            </a:r>
            <a:r>
              <a:rPr lang="en-US" sz="1600" dirty="0"/>
              <a:t>team </a:t>
            </a:r>
            <a:r>
              <a:rPr lang="en-US" sz="1600" dirty="0" smtClean="0"/>
              <a:t>work is </a:t>
            </a:r>
            <a:r>
              <a:rPr lang="en-US" sz="1600" dirty="0"/>
              <a:t>a significant portion of their fundraising </a:t>
            </a:r>
            <a:r>
              <a:rPr lang="en-US" sz="1600" dirty="0" smtClean="0"/>
              <a:t>efforts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2392326" y="4953410"/>
            <a:ext cx="62838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600" dirty="0"/>
              <a:t>U</a:t>
            </a:r>
            <a:r>
              <a:rPr lang="en-US" sz="1600" dirty="0" smtClean="0"/>
              <a:t>se </a:t>
            </a:r>
            <a:r>
              <a:rPr lang="en-US" sz="1600" dirty="0"/>
              <a:t>MTA subway </a:t>
            </a:r>
            <a:r>
              <a:rPr lang="en-US" sz="1600" dirty="0" smtClean="0"/>
              <a:t>data </a:t>
            </a:r>
            <a:r>
              <a:rPr lang="en-US" sz="1600" dirty="0"/>
              <a:t>to </a:t>
            </a:r>
            <a:r>
              <a:rPr lang="en-US" sz="1600" b="1" dirty="0" smtClean="0">
                <a:solidFill>
                  <a:srgbClr val="FF4A01"/>
                </a:solidFill>
              </a:rPr>
              <a:t>optimize </a:t>
            </a:r>
            <a:r>
              <a:rPr lang="en-US" sz="1600" b="1" dirty="0">
                <a:solidFill>
                  <a:srgbClr val="FF4A01"/>
                </a:solidFill>
              </a:rPr>
              <a:t>the placement of </a:t>
            </a:r>
            <a:r>
              <a:rPr lang="en-US" sz="1600" b="1" dirty="0" smtClean="0">
                <a:solidFill>
                  <a:srgbClr val="FF4A01"/>
                </a:solidFill>
              </a:rPr>
              <a:t>WTWY </a:t>
            </a:r>
            <a:r>
              <a:rPr lang="en-US" sz="1600" b="1" dirty="0">
                <a:solidFill>
                  <a:srgbClr val="FF4A01"/>
                </a:solidFill>
              </a:rPr>
              <a:t>street </a:t>
            </a:r>
            <a:r>
              <a:rPr lang="en-US" sz="1600" b="1" dirty="0" smtClean="0">
                <a:solidFill>
                  <a:srgbClr val="FF4A01"/>
                </a:solidFill>
              </a:rPr>
              <a:t>teams</a:t>
            </a:r>
            <a:r>
              <a:rPr lang="en-US" sz="1600" dirty="0" smtClean="0"/>
              <a:t> to gather the most signatures, ideally from those who will: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A</a:t>
            </a:r>
            <a:r>
              <a:rPr lang="en-US" sz="1600" dirty="0" smtClean="0"/>
              <a:t>ttend </a:t>
            </a:r>
            <a:r>
              <a:rPr lang="en-US" sz="1600" dirty="0"/>
              <a:t>the </a:t>
            </a:r>
            <a:r>
              <a:rPr lang="en-US" sz="1600" dirty="0" smtClean="0"/>
              <a:t>gala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 smtClean="0"/>
              <a:t>Contribute </a:t>
            </a:r>
            <a:r>
              <a:rPr lang="en-US" sz="1600" dirty="0"/>
              <a:t>to </a:t>
            </a:r>
            <a:r>
              <a:rPr lang="en-US" sz="1600" dirty="0" smtClean="0"/>
              <a:t>WTWY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5837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FF4A01"/>
                </a:solidFill>
              </a:rPr>
              <a:t>To maximize WTWY exposure, we recommend deploying street teams weekday evenings</a:t>
            </a:r>
            <a:endParaRPr lang="en-US" sz="2800" dirty="0">
              <a:solidFill>
                <a:srgbClr val="FF4A01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7040283"/>
              </p:ext>
            </p:extLst>
          </p:nvPr>
        </p:nvGraphicFramePr>
        <p:xfrm>
          <a:off x="116959" y="2207777"/>
          <a:ext cx="4189228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Rectangular Callout 7"/>
          <p:cNvSpPr/>
          <p:nvPr/>
        </p:nvSpPr>
        <p:spPr>
          <a:xfrm>
            <a:off x="2098867" y="2901590"/>
            <a:ext cx="1835362" cy="403752"/>
          </a:xfrm>
          <a:prstGeom prst="wedgeRectCallout">
            <a:avLst>
              <a:gd name="adj1" fmla="val 12656"/>
              <a:gd name="adj2" fmla="val 69554"/>
            </a:avLst>
          </a:prstGeom>
          <a:solidFill>
            <a:srgbClr val="FF9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ysClr val="windowText" lastClr="000000"/>
                </a:solidFill>
              </a:rPr>
              <a:t>The MTA system sees the most traffic on </a:t>
            </a:r>
            <a:r>
              <a:rPr lang="en-US" sz="1200" b="1" dirty="0" smtClean="0">
                <a:solidFill>
                  <a:sysClr val="windowText" lastClr="000000"/>
                </a:solidFill>
              </a:rPr>
              <a:t>weekdays</a:t>
            </a:r>
            <a:endParaRPr lang="en-US" sz="1200" b="1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2654873"/>
              </p:ext>
            </p:extLst>
          </p:nvPr>
        </p:nvGraphicFramePr>
        <p:xfrm>
          <a:off x="4735034" y="1931332"/>
          <a:ext cx="4189228" cy="38421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riangle 2"/>
          <p:cNvSpPr/>
          <p:nvPr/>
        </p:nvSpPr>
        <p:spPr>
          <a:xfrm rot="5400000">
            <a:off x="3872236" y="4167570"/>
            <a:ext cx="1296389" cy="108932"/>
          </a:xfrm>
          <a:prstGeom prst="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ular Callout 8"/>
          <p:cNvSpPr/>
          <p:nvPr/>
        </p:nvSpPr>
        <p:spPr>
          <a:xfrm>
            <a:off x="5435218" y="3156774"/>
            <a:ext cx="2134134" cy="403752"/>
          </a:xfrm>
          <a:prstGeom prst="wedgeRectCallout">
            <a:avLst>
              <a:gd name="adj1" fmla="val 45677"/>
              <a:gd name="adj2" fmla="val 82721"/>
            </a:avLst>
          </a:prstGeom>
          <a:solidFill>
            <a:srgbClr val="FF9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ysClr val="windowText" lastClr="000000"/>
                </a:solidFill>
              </a:rPr>
              <a:t>On weekdays, the MTA systems is busiest in </a:t>
            </a:r>
            <a:r>
              <a:rPr lang="en-US" sz="1200" smtClean="0">
                <a:solidFill>
                  <a:sysClr val="windowText" lastClr="000000"/>
                </a:solidFill>
              </a:rPr>
              <a:t>the  </a:t>
            </a:r>
            <a:r>
              <a:rPr lang="en-US" sz="1200" b="1" smtClean="0">
                <a:solidFill>
                  <a:sysClr val="windowText" lastClr="000000"/>
                </a:solidFill>
              </a:rPr>
              <a:t>evening</a:t>
            </a:r>
            <a:endParaRPr lang="en-US" sz="1200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56477" y="6459786"/>
            <a:ext cx="5231046" cy="365125"/>
          </a:xfrm>
        </p:spPr>
        <p:txBody>
          <a:bodyPr anchor="t"/>
          <a:lstStyle/>
          <a:p>
            <a:pPr algn="l"/>
            <a:r>
              <a:rPr lang="en-US" cap="none" dirty="0" smtClean="0"/>
              <a:t>Note: Data from 3/28/2015 to 7/4/2015</a:t>
            </a:r>
          </a:p>
          <a:p>
            <a:pPr algn="l"/>
            <a:r>
              <a:rPr lang="en-US" cap="none" dirty="0" smtClean="0"/>
              <a:t>* Hours offset to by 2 to account for the gap between the turnstiles collecting entries and reporting the data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142473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Based on pure </a:t>
            </a:r>
            <a:r>
              <a:rPr lang="en-US" sz="2800" dirty="0" smtClean="0"/>
              <a:t>volume, 34</a:t>
            </a:r>
            <a:r>
              <a:rPr lang="en-US" sz="2800" baseline="30000" dirty="0" smtClean="0"/>
              <a:t>th</a:t>
            </a:r>
            <a:r>
              <a:rPr lang="en-US" sz="2800" dirty="0" smtClean="0"/>
              <a:t> </a:t>
            </a:r>
            <a:r>
              <a:rPr lang="en-US" sz="2800" dirty="0" smtClean="0"/>
              <a:t>and Herald Square is the top </a:t>
            </a:r>
            <a:r>
              <a:rPr lang="en-US" sz="2800" dirty="0"/>
              <a:t>station during the evening rush hour time </a:t>
            </a:r>
            <a:r>
              <a:rPr lang="en-US" sz="2800" dirty="0" smtClean="0"/>
              <a:t>frame</a:t>
            </a:r>
            <a:endParaRPr lang="en-US" sz="28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7146010"/>
              </p:ext>
            </p:extLst>
          </p:nvPr>
        </p:nvGraphicFramePr>
        <p:xfrm>
          <a:off x="4997450" y="1846263"/>
          <a:ext cx="3614738" cy="4235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56477" y="6459786"/>
            <a:ext cx="5231046" cy="365125"/>
          </a:xfrm>
        </p:spPr>
        <p:txBody>
          <a:bodyPr anchor="t"/>
          <a:lstStyle/>
          <a:p>
            <a:pPr algn="l"/>
            <a:r>
              <a:rPr lang="en-US" cap="none" dirty="0" smtClean="0"/>
              <a:t>Note: Data from 3/28/2015 to 7/4/2015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5504" y="1912655"/>
            <a:ext cx="3221665" cy="6647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60" b="1" dirty="0" smtClean="0"/>
              <a:t>Location of the Top 20 Stations by Evening Rush Hour Volume</a:t>
            </a:r>
            <a:endParaRPr lang="en-US" sz="1860" b="1" dirty="0"/>
          </a:p>
        </p:txBody>
      </p:sp>
      <p:sp>
        <p:nvSpPr>
          <p:cNvPr id="13" name="Rectangular Callout 12"/>
          <p:cNvSpPr/>
          <p:nvPr/>
        </p:nvSpPr>
        <p:spPr>
          <a:xfrm>
            <a:off x="1598655" y="3762028"/>
            <a:ext cx="1835362" cy="403752"/>
          </a:xfrm>
          <a:prstGeom prst="wedgeRectCallout">
            <a:avLst>
              <a:gd name="adj1" fmla="val 12656"/>
              <a:gd name="adj2" fmla="val 6955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smtClean="0">
                <a:solidFill>
                  <a:sysClr val="windowText" lastClr="000000"/>
                </a:solidFill>
              </a:rPr>
              <a:t>TO BE UPDATED</a:t>
            </a:r>
            <a:endParaRPr lang="en-US" sz="1200" b="1" dirty="0">
              <a:solidFill>
                <a:sysClr val="windowText" lastClr="00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8691" t="2533" r="1911" b="6165"/>
          <a:stretch/>
        </p:blipFill>
        <p:spPr>
          <a:xfrm>
            <a:off x="822958" y="2629085"/>
            <a:ext cx="3386755" cy="345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237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Considering nearby startups and area affluence, Midtown and Wall Street are key areas of opportunity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42909" y="1926319"/>
            <a:ext cx="3221665" cy="378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60" b="1" dirty="0" smtClean="0"/>
              <a:t>Neighborhood Affluence</a:t>
            </a:r>
            <a:endParaRPr lang="en-US" sz="186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19349" y="1926319"/>
            <a:ext cx="3221665" cy="378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60" b="1" dirty="0" smtClean="0"/>
              <a:t>Density of Tech Startups*</a:t>
            </a:r>
            <a:endParaRPr lang="en-US" sz="1860" b="1" dirty="0"/>
          </a:p>
        </p:txBody>
      </p:sp>
      <p:sp>
        <p:nvSpPr>
          <p:cNvPr id="10" name="Rectangular Callout 9"/>
          <p:cNvSpPr/>
          <p:nvPr/>
        </p:nvSpPr>
        <p:spPr>
          <a:xfrm>
            <a:off x="1662450" y="3985312"/>
            <a:ext cx="1835362" cy="403752"/>
          </a:xfrm>
          <a:prstGeom prst="wedgeRectCallout">
            <a:avLst>
              <a:gd name="adj1" fmla="val 12656"/>
              <a:gd name="adj2" fmla="val 6955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smtClean="0">
                <a:solidFill>
                  <a:sysClr val="windowText" lastClr="000000"/>
                </a:solidFill>
              </a:rPr>
              <a:t>TO BE UPDATED</a:t>
            </a:r>
            <a:endParaRPr lang="en-US" sz="1200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56476" y="6459786"/>
            <a:ext cx="6262491" cy="365125"/>
          </a:xfrm>
        </p:spPr>
        <p:txBody>
          <a:bodyPr anchor="t"/>
          <a:lstStyle/>
          <a:p>
            <a:pPr algn="l"/>
            <a:r>
              <a:rPr lang="en-US" cap="none" dirty="0" smtClean="0"/>
              <a:t>Note: Data from 3/28/2015 to 7/4/2015</a:t>
            </a:r>
          </a:p>
          <a:p>
            <a:pPr algn="l"/>
            <a:r>
              <a:rPr lang="en-US" cap="none" dirty="0" smtClean="0"/>
              <a:t>*Startup Heat Map Source:  1776 “</a:t>
            </a:r>
            <a:r>
              <a:rPr lang="en-US" dirty="0" smtClean="0"/>
              <a:t>Innovation </a:t>
            </a:r>
            <a:r>
              <a:rPr lang="en-US" dirty="0"/>
              <a:t>That </a:t>
            </a:r>
            <a:r>
              <a:rPr lang="en-US" dirty="0" smtClean="0"/>
              <a:t>Matters” </a:t>
            </a:r>
            <a:r>
              <a:rPr lang="en-US" cap="none" dirty="0"/>
              <a:t>report (http://www.1776.vc/reports/innovation-that-matters</a:t>
            </a:r>
            <a:r>
              <a:rPr lang="en-US" cap="none" dirty="0" smtClean="0"/>
              <a:t>/)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1385" t="24486" r="44228" b="24808"/>
          <a:stretch/>
        </p:blipFill>
        <p:spPr>
          <a:xfrm>
            <a:off x="830302" y="2424223"/>
            <a:ext cx="3199758" cy="36485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4052" t="22719" r="43002" b="28280"/>
          <a:stretch/>
        </p:blipFill>
        <p:spPr>
          <a:xfrm>
            <a:off x="5151916" y="2424224"/>
            <a:ext cx="3203649" cy="36485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11385" t="24486" r="44228" b="24808"/>
          <a:stretch/>
        </p:blipFill>
        <p:spPr>
          <a:xfrm>
            <a:off x="830302" y="2424224"/>
            <a:ext cx="3199758" cy="364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053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All factors considered</a:t>
            </a:r>
            <a:r>
              <a:rPr lang="en-US" sz="2800" dirty="0" smtClean="0"/>
              <a:t>, </a:t>
            </a:r>
            <a:r>
              <a:rPr lang="en-US" sz="2800" dirty="0"/>
              <a:t>34</a:t>
            </a:r>
            <a:r>
              <a:rPr lang="en-US" sz="2800" baseline="30000" dirty="0"/>
              <a:t>th</a:t>
            </a:r>
            <a:r>
              <a:rPr lang="en-US" sz="2800" dirty="0"/>
              <a:t> and Herald Square </a:t>
            </a:r>
            <a:r>
              <a:rPr lang="en-US" sz="2800" dirty="0" smtClean="0"/>
              <a:t>is our top recommendation</a:t>
            </a:r>
            <a:endParaRPr lang="en-US" sz="28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0244737"/>
              </p:ext>
            </p:extLst>
          </p:nvPr>
        </p:nvGraphicFramePr>
        <p:xfrm>
          <a:off x="800100" y="1846259"/>
          <a:ext cx="7543800" cy="42936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506745"/>
                <a:gridCol w="2007855"/>
                <a:gridCol w="1257300"/>
                <a:gridCol w="1257300"/>
                <a:gridCol w="1257300"/>
                <a:gridCol w="1257300"/>
              </a:tblGrid>
              <a:tr h="280253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Station</a:t>
                      </a:r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Volume*</a:t>
                      </a:r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Tech</a:t>
                      </a:r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Affluence</a:t>
                      </a:r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Overall</a:t>
                      </a:r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1.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34 ST-HERALD SQ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B05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B05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D5F4F4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2.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42 ST-TIMES SQ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</a:p>
                  </a:txBody>
                  <a:tcPr marL="12700" marR="12700" marT="12700" marB="0" anchor="ctr">
                    <a:solidFill>
                      <a:srgbClr val="EFFAFA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3.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34 ST-PENN STA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B05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solidFill>
                      <a:srgbClr val="D5F4F4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4.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42 ST-GRD CNTRL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charset="0"/>
                        </a:rPr>
                        <a:t>L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</a:p>
                  </a:txBody>
                  <a:tcPr marL="12700" marR="12700" marT="12700" marB="0" anchor="ctr">
                    <a:solidFill>
                      <a:srgbClr val="EFFAFA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5.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 ST-COLUMBUS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anchor="ctr">
                    <a:solidFill>
                      <a:srgbClr val="D5F4F4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6.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LEXINGTON-53 ST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anchor="ctr">
                    <a:solidFill>
                      <a:srgbClr val="EFFAFA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7.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PATH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WTC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anchor="ctr">
                    <a:solidFill>
                      <a:srgbClr val="D5F4F4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8.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42 ST-BRYANT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charset="0"/>
                        </a:rPr>
                        <a:t>L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anchor="ctr">
                    <a:solidFill>
                      <a:srgbClr val="EFFAFA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9.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47-50 ST-ROCK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charset="0"/>
                        </a:rPr>
                        <a:t>L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anchor="ctr">
                    <a:solidFill>
                      <a:srgbClr val="D5F4F4"/>
                    </a:solidFill>
                  </a:tcPr>
                </a:tc>
              </a:tr>
              <a:tr h="392784">
                <a:tc>
                  <a:txBody>
                    <a:bodyPr/>
                    <a:lstStyle/>
                    <a:p>
                      <a:r>
                        <a:rPr lang="en-US" dirty="0" smtClean="0"/>
                        <a:t>10.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 ST-UNION SQ 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M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 anchor="ctr">
                    <a:solidFill>
                      <a:srgbClr val="EFFAFA"/>
                    </a:solidFill>
                  </a:tcPr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56476" y="6459786"/>
            <a:ext cx="6262491" cy="365125"/>
          </a:xfrm>
        </p:spPr>
        <p:txBody>
          <a:bodyPr anchor="t"/>
          <a:lstStyle/>
          <a:p>
            <a:pPr algn="l"/>
            <a:r>
              <a:rPr lang="en-US" cap="none" dirty="0" smtClean="0"/>
              <a:t>Note: Data from 3/28/2015 to 7/4/2015</a:t>
            </a:r>
          </a:p>
          <a:p>
            <a:pPr algn="l"/>
            <a:r>
              <a:rPr lang="en-US" cap="none" dirty="0" smtClean="0"/>
              <a:t>*Relative volume among top 50 highest volume stations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676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We’re happy to discuss ways to further optimize the placement of your street team reps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22960" y="1919257"/>
            <a:ext cx="6283840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60" b="1" dirty="0" smtClean="0"/>
              <a:t>Other Data Sources to Consider:</a:t>
            </a:r>
          </a:p>
          <a:p>
            <a:pPr marL="465138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Location </a:t>
            </a:r>
            <a:r>
              <a:rPr lang="en-US" dirty="0"/>
              <a:t>of tech events</a:t>
            </a:r>
          </a:p>
          <a:p>
            <a:pPr marL="465138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Areas with higher </a:t>
            </a:r>
            <a:r>
              <a:rPr lang="en-US" dirty="0"/>
              <a:t>female </a:t>
            </a:r>
            <a:r>
              <a:rPr lang="en-US" dirty="0" smtClean="0"/>
              <a:t>population</a:t>
            </a:r>
            <a:endParaRPr lang="en-US" dirty="0"/>
          </a:p>
          <a:p>
            <a:pPr marL="465138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Nearby women’s organizations</a:t>
            </a:r>
            <a:endParaRPr lang="en-US" dirty="0"/>
          </a:p>
          <a:p>
            <a:pPr marL="465138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/>
              <a:t>Data from past street team efforts</a:t>
            </a:r>
          </a:p>
          <a:p>
            <a:pPr marL="465138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/>
              <a:t>Demographics of previous galas</a:t>
            </a:r>
          </a:p>
          <a:p>
            <a:pPr marL="465138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/>
              <a:t>Political contribution data</a:t>
            </a:r>
          </a:p>
          <a:p>
            <a:pPr marL="465138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Optimal </a:t>
            </a:r>
            <a:r>
              <a:rPr lang="en-US" dirty="0"/>
              <a:t>number of street team </a:t>
            </a:r>
            <a:r>
              <a:rPr lang="en-US" dirty="0" smtClean="0"/>
              <a:t>reps</a:t>
            </a:r>
          </a:p>
          <a:p>
            <a:pPr marL="465138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542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680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Density of tech </a:t>
            </a:r>
            <a:r>
              <a:rPr lang="en-US" sz="2800" dirty="0"/>
              <a:t>s</a:t>
            </a:r>
            <a:r>
              <a:rPr lang="en-US" sz="2800" dirty="0" smtClean="0"/>
              <a:t>tartups focused on or </a:t>
            </a:r>
            <a:br>
              <a:rPr lang="en-US" sz="2800" dirty="0" smtClean="0"/>
            </a:br>
            <a:r>
              <a:rPr lang="en-US" sz="2800" dirty="0" smtClean="0"/>
              <a:t>founded by women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35719" b="13983"/>
          <a:stretch/>
        </p:blipFill>
        <p:spPr>
          <a:xfrm>
            <a:off x="1685261" y="2002021"/>
            <a:ext cx="5773479" cy="410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681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1041</TotalTime>
  <Words>510</Words>
  <Application>Microsoft Macintosh PowerPoint</Application>
  <PresentationFormat>On-screen Show (4:3)</PresentationFormat>
  <Paragraphs>124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Wingdings</vt:lpstr>
      <vt:lpstr>Retrospect</vt:lpstr>
      <vt:lpstr>MTA Turnstile Analysis  Preliminary Findings</vt:lpstr>
      <vt:lpstr>Metis has been engaged to help WTWY optimize the placement of their street teams</vt:lpstr>
      <vt:lpstr>To maximize WTWY exposure, we recommend deploying street teams weekday evenings</vt:lpstr>
      <vt:lpstr>Based on pure volume, 34th and Herald Square is the top station during the evening rush hour time frame</vt:lpstr>
      <vt:lpstr>Considering nearby startups and area affluence, Midtown and Wall Street are key areas of opportunity</vt:lpstr>
      <vt:lpstr>All factors considered, 34th and Herald Square is our top recommendation</vt:lpstr>
      <vt:lpstr>We’re happy to discuss ways to further optimize the placement of your street team reps</vt:lpstr>
      <vt:lpstr>Appendix</vt:lpstr>
      <vt:lpstr>Density of tech startups focused on or  founded by women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Osier</dc:creator>
  <cp:lastModifiedBy>Sean Osier</cp:lastModifiedBy>
  <cp:revision>55</cp:revision>
  <dcterms:created xsi:type="dcterms:W3CDTF">2015-08-05T05:08:17Z</dcterms:created>
  <dcterms:modified xsi:type="dcterms:W3CDTF">2015-09-25T17:06:43Z</dcterms:modified>
</cp:coreProperties>
</file>

<file path=docProps/thumbnail.jpeg>
</file>